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355600" indent="-304800" algn="ctr">
              <a:buClrTx/>
              <a:buSzTx/>
              <a:buFontTx/>
              <a:buNone/>
              <a:defRPr sz="2400"/>
            </a:lvl1pPr>
            <a:lvl2pPr marL="355600" indent="50800" algn="ctr">
              <a:buClrTx/>
              <a:buSzTx/>
              <a:buFontTx/>
              <a:buNone/>
              <a:defRPr sz="2400"/>
            </a:lvl2pPr>
            <a:lvl3pPr marL="355600" indent="50800" algn="ctr">
              <a:buClrTx/>
              <a:buSzTx/>
              <a:buFontTx/>
              <a:buNone/>
              <a:defRPr sz="2400"/>
            </a:lvl3pPr>
            <a:lvl4pPr marL="355600" indent="50800" algn="ctr">
              <a:buClrTx/>
              <a:buSzTx/>
              <a:buFontTx/>
              <a:buNone/>
              <a:defRPr sz="2400"/>
            </a:lvl4pPr>
            <a:lvl5pPr marL="355600" indent="508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xfrm rot="5400000">
            <a:off x="3920330" y="-1256506"/>
            <a:ext cx="4351340" cy="105156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 rot="5400000">
            <a:off x="7133431" y="1956592"/>
            <a:ext cx="5811840" cy="26289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228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228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228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228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32;p19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b="1" sz="2400"/>
            </a:lvl1pPr>
            <a:lvl2pPr marL="0" indent="228600">
              <a:buClrTx/>
              <a:buSzTx/>
              <a:buFontTx/>
              <a:buNone/>
              <a:defRPr b="1" sz="2400"/>
            </a:lvl2pPr>
            <a:lvl3pPr marL="0" indent="228600">
              <a:buClrTx/>
              <a:buSzTx/>
              <a:buFontTx/>
              <a:buNone/>
              <a:defRPr b="1" sz="2400"/>
            </a:lvl3pPr>
            <a:lvl4pPr marL="0" indent="228600">
              <a:buClrTx/>
              <a:buSzTx/>
              <a:buFontTx/>
              <a:buNone/>
              <a:defRPr b="1" sz="2400"/>
            </a:lvl4pPr>
            <a:lvl5pPr marL="0" indent="228600"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9;p20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0;p20"/>
          <p:cNvSpPr txBox="1"/>
          <p:nvPr>
            <p:ph type="body" sz="quarter" idx="22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2" name="Google Shape;41;p20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57;p23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Google Shape;63;p24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1600"/>
            </a:lvl1pPr>
            <a:lvl2pPr marL="0" indent="228600">
              <a:buClrTx/>
              <a:buSzTx/>
              <a:buFontTx/>
              <a:buNone/>
              <a:defRPr sz="1600"/>
            </a:lvl2pPr>
            <a:lvl3pPr marL="0" indent="228600">
              <a:buClrTx/>
              <a:buSzTx/>
              <a:buFontTx/>
              <a:buNone/>
              <a:defRPr sz="1600"/>
            </a:lvl3pPr>
            <a:lvl4pPr marL="0" indent="228600">
              <a:buClrTx/>
              <a:buSzTx/>
              <a:buFontTx/>
              <a:buNone/>
              <a:defRPr sz="1600"/>
            </a:lvl4pPr>
            <a:lvl5pPr marL="0" indent="228600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219" y="6414781"/>
            <a:ext cx="258582" cy="248264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4;p1"/>
          <p:cNvSpPr txBox="1"/>
          <p:nvPr>
            <p:ph type="subTitle" sz="quarter" idx="1"/>
          </p:nvPr>
        </p:nvSpPr>
        <p:spPr>
          <a:xfrm>
            <a:off x="457198" y="3088338"/>
            <a:ext cx="5064368" cy="2984399"/>
          </a:xfrm>
          <a:prstGeom prst="rect">
            <a:avLst/>
          </a:prstGeom>
        </p:spPr>
        <p:txBody>
          <a:bodyPr/>
          <a:lstStyle/>
          <a:p>
            <a:pPr marL="0" indent="0" defTabSz="740662">
              <a:lnSpc>
                <a:spcPct val="81000"/>
              </a:lnSpc>
              <a:spcBef>
                <a:spcPts val="0"/>
              </a:spcBef>
              <a:defRPr b="1" sz="2200"/>
            </a:pPr>
            <a:r>
              <a:t>Kids App </a:t>
            </a: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2200"/>
            </a:pPr>
            <a:r>
              <a:t>“Logical Limit”</a:t>
            </a: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2200"/>
            </a:pPr>
            <a:r>
              <a:t>A Sample Database:</a:t>
            </a: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1900"/>
            </a:pP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1900"/>
            </a:pP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1900"/>
            </a:pPr>
            <a:r>
              <a:t>By Dilafruz Shamsieva</a:t>
            </a: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1900"/>
            </a:pPr>
            <a:r>
              <a:t> &amp;</a:t>
            </a:r>
          </a:p>
          <a:p>
            <a:pPr marL="0" indent="0" defTabSz="740662">
              <a:lnSpc>
                <a:spcPct val="81000"/>
              </a:lnSpc>
              <a:spcBef>
                <a:spcPts val="800"/>
              </a:spcBef>
              <a:defRPr b="1" sz="1900"/>
            </a:pPr>
            <a:r>
              <a:t>Nash Hearn</a:t>
            </a:r>
          </a:p>
        </p:txBody>
      </p:sp>
      <p:pic>
        <p:nvPicPr>
          <p:cNvPr id="116" name="Google Shape;85;p1" descr="Google Shape;85;p1"/>
          <p:cNvPicPr>
            <a:picLocks noChangeAspect="1"/>
          </p:cNvPicPr>
          <p:nvPr/>
        </p:nvPicPr>
        <p:blipFill>
          <a:blip r:embed="rId2">
            <a:extLst/>
          </a:blip>
          <a:srcRect l="0" t="0" r="19966" b="1"/>
          <a:stretch>
            <a:fillRect/>
          </a:stretch>
        </p:blipFill>
        <p:spPr>
          <a:xfrm>
            <a:off x="5786935" y="827769"/>
            <a:ext cx="6246813" cy="520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2" y="0"/>
                </a:moveTo>
                <a:lnTo>
                  <a:pt x="5706" y="242"/>
                </a:lnTo>
                <a:cubicBezTo>
                  <a:pt x="2308" y="2507"/>
                  <a:pt x="0" y="6924"/>
                  <a:pt x="0" y="12003"/>
                </a:cubicBezTo>
                <a:lnTo>
                  <a:pt x="0" y="21600"/>
                </a:lnTo>
                <a:lnTo>
                  <a:pt x="18420" y="21600"/>
                </a:lnTo>
                <a:lnTo>
                  <a:pt x="18580" y="21422"/>
                </a:lnTo>
                <a:cubicBezTo>
                  <a:pt x="20059" y="19607"/>
                  <a:pt x="21115" y="17271"/>
                  <a:pt x="21551" y="14659"/>
                </a:cubicBezTo>
                <a:lnTo>
                  <a:pt x="21600" y="14260"/>
                </a:lnTo>
                <a:lnTo>
                  <a:pt x="21600" y="0"/>
                </a:lnTo>
                <a:lnTo>
                  <a:pt x="609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7" name="Google Shape;86;p1" descr="Google Shape;86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443" y="934887"/>
            <a:ext cx="1949619" cy="1945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REATE TABLE Location (…"/>
          <p:cNvSpPr txBox="1"/>
          <p:nvPr/>
        </p:nvSpPr>
        <p:spPr>
          <a:xfrm>
            <a:off x="1868162" y="1776843"/>
            <a:ext cx="9334922" cy="330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CREATE TABLE Location (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Status BOOLEAN DEFAULT true,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Location_id VARCHAR(11) PRIMARY KEY,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Signal_Type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Latitude DECIMAL (10, 8) NOT NULL,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Longitude Decimal (11, 8) NOT NULL,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child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FOREIGN KEY (child) REFERENCES Child(pssn)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);</a:t>
            </a:r>
          </a:p>
        </p:txBody>
      </p:sp>
      <p:sp>
        <p:nvSpPr>
          <p:cNvPr id="160" name="LOCATION TABLE:"/>
          <p:cNvSpPr txBox="1"/>
          <p:nvPr/>
        </p:nvSpPr>
        <p:spPr>
          <a:xfrm>
            <a:off x="372946" y="254385"/>
            <a:ext cx="379217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300" u="sng">
                <a:solidFill>
                  <a:srgbClr val="FFFFFF"/>
                </a:solidFill>
              </a:defRPr>
            </a:lvl1pPr>
          </a:lstStyle>
          <a:p>
            <a:pPr/>
            <a:r>
              <a:t>LOCATION TABLE: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DDD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shot 2023-12-04 at 10.41.25 AM.png" descr="Screenshot 2023-12-04 at 10.41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659" y="1490594"/>
            <a:ext cx="97282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shot 2023-12-04 at 10.41.43 AM.png" descr="Screenshot 2023-12-04 at 10.41.4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1659" y="3218735"/>
            <a:ext cx="59182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shot 2023-12-04 at 10.41.12 AM.png" descr="Screenshot 2023-12-04 at 10.41.1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947" y="4888005"/>
            <a:ext cx="47879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PARENT:"/>
          <p:cNvSpPr txBox="1"/>
          <p:nvPr/>
        </p:nvSpPr>
        <p:spPr>
          <a:xfrm>
            <a:off x="1034359" y="644447"/>
            <a:ext cx="125697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300" u="sng"/>
            </a:lvl1pPr>
          </a:lstStyle>
          <a:p>
            <a:pPr/>
            <a:r>
              <a:t>PARENT:</a:t>
            </a:r>
          </a:p>
        </p:txBody>
      </p:sp>
      <p:sp>
        <p:nvSpPr>
          <p:cNvPr id="166" name="SUBSCRIPTION:"/>
          <p:cNvSpPr txBox="1"/>
          <p:nvPr/>
        </p:nvSpPr>
        <p:spPr>
          <a:xfrm>
            <a:off x="1034359" y="2549200"/>
            <a:ext cx="231712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300" u="sng"/>
            </a:lvl1pPr>
          </a:lstStyle>
          <a:p>
            <a:pPr/>
            <a:r>
              <a:t>SUBSCRIPTION:</a:t>
            </a:r>
          </a:p>
        </p:txBody>
      </p:sp>
      <p:sp>
        <p:nvSpPr>
          <p:cNvPr id="167" name="CHILD:"/>
          <p:cNvSpPr txBox="1"/>
          <p:nvPr/>
        </p:nvSpPr>
        <p:spPr>
          <a:xfrm>
            <a:off x="1034359" y="4218470"/>
            <a:ext cx="100239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300" u="sng"/>
            </a:lvl1pPr>
          </a:lstStyle>
          <a:p>
            <a:pPr/>
            <a:r>
              <a:t>CHILD: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alphaModFix amt="39488"/>
            <a:extLst/>
          </a:blip>
          <a:stretch>
            <a:fillRect/>
          </a:stretch>
        </p:blipFill>
        <p:spPr>
          <a:xfrm>
            <a:off x="10690" y="-675282"/>
            <a:ext cx="12170620" cy="8098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shot 2023-11-29 at 2.51.25 PM.png" descr="Screenshot 2023-11-29 at 2.51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555" y="415812"/>
            <a:ext cx="10116537" cy="586061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UML:"/>
          <p:cNvSpPr txBox="1"/>
          <p:nvPr>
            <p:ph type="title"/>
          </p:nvPr>
        </p:nvSpPr>
        <p:spPr>
          <a:xfrm>
            <a:off x="258854" y="326501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UML</a:t>
            </a:r>
            <a:r>
              <a:rPr b="0" u="none"/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19;p5"/>
          <p:cNvSpPr txBox="1"/>
          <p:nvPr>
            <p:ph type="title"/>
          </p:nvPr>
        </p:nvSpPr>
        <p:spPr>
          <a:xfrm>
            <a:off x="5008562" y="82927"/>
            <a:ext cx="6586492" cy="811710"/>
          </a:xfrm>
          <a:prstGeom prst="rect">
            <a:avLst/>
          </a:prstGeom>
        </p:spPr>
        <p:txBody>
          <a:bodyPr anchor="b"/>
          <a:lstStyle/>
          <a:p>
            <a:pPr>
              <a:defRPr b="1"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ARCHITECTURE    </a:t>
            </a:r>
            <a:r>
              <a:rPr sz="3400"/>
              <a:t>        </a:t>
            </a:r>
          </a:p>
        </p:txBody>
      </p:sp>
      <p:sp>
        <p:nvSpPr>
          <p:cNvPr id="174" name="Google Shape;120;p5"/>
          <p:cNvSpPr txBox="1"/>
          <p:nvPr>
            <p:ph type="body" sz="half" idx="1"/>
          </p:nvPr>
        </p:nvSpPr>
        <p:spPr>
          <a:xfrm>
            <a:off x="4965431" y="2438400"/>
            <a:ext cx="6586488" cy="378541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Google Shape;121;p5"/>
          <p:cNvSpPr/>
          <p:nvPr/>
        </p:nvSpPr>
        <p:spPr>
          <a:xfrm>
            <a:off x="5080934" y="2115117"/>
            <a:ext cx="6309362" cy="2"/>
          </a:xfrm>
          <a:prstGeom prst="line">
            <a:avLst/>
          </a:prstGeom>
          <a:ln w="19050">
            <a:solidFill>
              <a:srgbClr val="F3A81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6" name="Google Shape;122;p5" descr="Google Shape;122;p5"/>
          <p:cNvPicPr>
            <a:picLocks noChangeAspect="1"/>
          </p:cNvPicPr>
          <p:nvPr/>
        </p:nvPicPr>
        <p:blipFill>
          <a:blip r:embed="rId2">
            <a:extLst/>
          </a:blip>
          <a:srcRect l="9032" t="15061" r="37203" b="11454"/>
          <a:stretch>
            <a:fillRect/>
          </a:stretch>
        </p:blipFill>
        <p:spPr>
          <a:xfrm>
            <a:off x="4206814" y="886001"/>
            <a:ext cx="7532197" cy="5786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oogle Shape;123;p5"/>
          <p:cNvSpPr txBox="1"/>
          <p:nvPr/>
        </p:nvSpPr>
        <p:spPr>
          <a:xfrm>
            <a:off x="145856" y="1081177"/>
            <a:ext cx="3691458" cy="525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189737" indent="-189737" defTabSz="758951">
              <a:lnSpc>
                <a:spcPct val="90000"/>
              </a:lnSpc>
              <a:buClr>
                <a:srgbClr val="000000"/>
              </a:buClr>
              <a:buSzPts val="2300"/>
              <a:buFont typeface="Arial"/>
              <a:buChar char="•"/>
              <a:defRPr b="1" sz="2300">
                <a:latin typeface="Calibri"/>
                <a:ea typeface="Calibri"/>
                <a:cs typeface="Calibri"/>
                <a:sym typeface="Calibri"/>
              </a:defRPr>
            </a:pPr>
            <a:r>
              <a:t>Model architecture</a:t>
            </a:r>
            <a:r>
              <a:rPr b="0"/>
              <a:t> uses a LAMP stack comprising of open-source software</a:t>
            </a:r>
          </a:p>
          <a:p>
            <a:pPr marL="189737" indent="-189737" defTabSz="758951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300"/>
              <a:buFont typeface="Arial"/>
              <a:buChar char="•"/>
              <a:defRPr b="1" sz="2300">
                <a:latin typeface="Calibri"/>
                <a:ea typeface="Calibri"/>
                <a:cs typeface="Calibri"/>
                <a:sym typeface="Calibri"/>
              </a:defRPr>
            </a:pPr>
            <a:r>
              <a:t>For mobile-based architecture</a:t>
            </a:r>
            <a:r>
              <a:rPr b="0"/>
              <a:t> represents a RESTful mobile backend infrastructure that uses AWS-managed services</a:t>
            </a:r>
          </a:p>
          <a:p>
            <a:pPr indent="126492" defTabSz="758951">
              <a:lnSpc>
                <a:spcPct val="90000"/>
              </a:lnSpc>
              <a:spcBef>
                <a:spcPts val="800"/>
              </a:spcBef>
              <a:defRPr sz="19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126492" defTabSz="758951">
              <a:lnSpc>
                <a:spcPct val="90000"/>
              </a:lnSpc>
              <a:spcBef>
                <a:spcPts val="800"/>
              </a:spcBef>
              <a:defRPr sz="19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105408" defTabSz="758951">
              <a:lnSpc>
                <a:spcPct val="90000"/>
              </a:lnSpc>
              <a:spcBef>
                <a:spcPts val="800"/>
              </a:spcBef>
              <a:defRPr sz="1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105408" defTabSz="758951">
              <a:lnSpc>
                <a:spcPct val="90000"/>
              </a:lnSpc>
              <a:spcBef>
                <a:spcPts val="800"/>
              </a:spcBef>
              <a:defRPr sz="1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758951">
              <a:lnSpc>
                <a:spcPct val="90000"/>
              </a:lnSpc>
              <a:spcBef>
                <a:spcPts val="800"/>
              </a:spcBef>
              <a:defRPr sz="1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28;p6"/>
          <p:cNvSpPr txBox="1"/>
          <p:nvPr>
            <p:ph type="title"/>
          </p:nvPr>
        </p:nvSpPr>
        <p:spPr>
          <a:xfrm>
            <a:off x="4965429" y="629267"/>
            <a:ext cx="6586492" cy="1286162"/>
          </a:xfrm>
          <a:prstGeom prst="rect">
            <a:avLst/>
          </a:prstGeom>
        </p:spPr>
        <p:txBody>
          <a:bodyPr anchor="b"/>
          <a:lstStyle>
            <a:lvl1pPr>
              <a:defRPr b="1" sz="3400" u="sng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APP DEVELOPMENT PROCESS</a:t>
            </a:r>
          </a:p>
        </p:txBody>
      </p:sp>
      <p:sp>
        <p:nvSpPr>
          <p:cNvPr id="180" name="Google Shape;129;p6"/>
          <p:cNvSpPr txBox="1"/>
          <p:nvPr>
            <p:ph type="body" sz="half" idx="1"/>
          </p:nvPr>
        </p:nvSpPr>
        <p:spPr>
          <a:xfrm>
            <a:off x="4965431" y="2438400"/>
            <a:ext cx="6586488" cy="3785419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  <a:defRPr b="1"/>
            </a:pPr>
            <a:r>
              <a:t>Flutter </a:t>
            </a:r>
            <a:r>
              <a:rPr b="0"/>
              <a:t>an open source framework by Google will be used to build multi-platform applications from a single codebase.</a:t>
            </a:r>
          </a:p>
          <a:p>
            <a:pPr marL="228600" indent="-228600">
              <a:defRPr b="1"/>
            </a:pPr>
            <a:r>
              <a:t>Flutter </a:t>
            </a:r>
            <a:r>
              <a:rPr b="0"/>
              <a:t>code compiles to ARM or Intel machine code as well as JavaScript, for fast performance on any device.</a:t>
            </a:r>
          </a:p>
        </p:txBody>
      </p:sp>
      <p:sp>
        <p:nvSpPr>
          <p:cNvPr id="181" name="Google Shape;130;p6"/>
          <p:cNvSpPr/>
          <p:nvPr/>
        </p:nvSpPr>
        <p:spPr>
          <a:xfrm>
            <a:off x="5080934" y="2115117"/>
            <a:ext cx="6309362" cy="2"/>
          </a:xfrm>
          <a:prstGeom prst="line">
            <a:avLst/>
          </a:prstGeom>
          <a:ln w="19050">
            <a:solidFill>
              <a:srgbClr val="F3A81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Google Shape;131;p6"/>
          <p:cNvSpPr/>
          <p:nvPr/>
        </p:nvSpPr>
        <p:spPr>
          <a:xfrm>
            <a:off x="2873" y="-4312"/>
            <a:ext cx="4859551" cy="685799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3" name="Google Shape;132;p6" descr="Google Shape;132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71" y="214582"/>
            <a:ext cx="4557984" cy="1281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21179" r="0" b="17948"/>
          <a:stretch>
            <a:fillRect/>
          </a:stretch>
        </p:blipFill>
        <p:spPr>
          <a:xfrm>
            <a:off x="19" y="10"/>
            <a:ext cx="12191981" cy="3710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1" fill="norm" stroke="1" extrusionOk="0">
                <a:moveTo>
                  <a:pt x="0" y="0"/>
                </a:moveTo>
                <a:lnTo>
                  <a:pt x="0" y="21081"/>
                </a:lnTo>
                <a:lnTo>
                  <a:pt x="284" y="20919"/>
                </a:lnTo>
                <a:cubicBezTo>
                  <a:pt x="7254" y="17282"/>
                  <a:pt x="14310" y="21600"/>
                  <a:pt x="21303" y="20085"/>
                </a:cubicBezTo>
                <a:lnTo>
                  <a:pt x="21600" y="2001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6" name="Text Placeholder 2"/>
          <p:cNvSpPr txBox="1"/>
          <p:nvPr>
            <p:ph type="body" idx="1"/>
          </p:nvPr>
        </p:nvSpPr>
        <p:spPr>
          <a:xfrm>
            <a:off x="769258" y="3752850"/>
            <a:ext cx="10940138" cy="3105150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226313" defTabSz="905255">
              <a:spcBef>
                <a:spcPts val="900"/>
              </a:spcBef>
              <a:buSzTx/>
              <a:buNone/>
              <a:defRPr b="1"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MongoDB, a NoSQL database, emerges as a fitting choice for Logical Limit's app database</a:t>
            </a:r>
          </a:p>
          <a:p>
            <a:pPr marL="509206" indent="-282892" defTabSz="905255">
              <a:spcBef>
                <a:spcPts val="900"/>
              </a:spcBef>
              <a:buSzPts val="1700"/>
              <a:defRPr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Flexible Schema Design</a:t>
            </a:r>
          </a:p>
          <a:p>
            <a:pPr marL="509206" indent="-282892" defTabSz="905255">
              <a:spcBef>
                <a:spcPts val="900"/>
              </a:spcBef>
              <a:buSzPts val="1700"/>
              <a:defRPr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Scalability</a:t>
            </a:r>
          </a:p>
          <a:p>
            <a:pPr marL="509206" indent="-282892" defTabSz="905255">
              <a:spcBef>
                <a:spcPts val="900"/>
              </a:spcBef>
              <a:buSzPts val="1700"/>
              <a:defRPr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Rich Query Language</a:t>
            </a:r>
          </a:p>
          <a:p>
            <a:pPr marL="509206" indent="-282892" defTabSz="905255">
              <a:spcBef>
                <a:spcPts val="900"/>
              </a:spcBef>
              <a:buSzPts val="1700"/>
              <a:defRPr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JSON/BSON Data Model</a:t>
            </a:r>
          </a:p>
          <a:p>
            <a:pPr marL="509206" indent="-282892" defTabSz="905255">
              <a:spcBef>
                <a:spcPts val="900"/>
              </a:spcBef>
              <a:buSzPts val="1700"/>
              <a:defRPr sz="1782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Automatic Sharding and Replication</a:t>
            </a:r>
          </a:p>
          <a:p>
            <a:pPr marL="452627" indent="-226313" defTabSz="905255">
              <a:spcBef>
                <a:spcPts val="900"/>
              </a:spcBef>
              <a:buSzPts val="1100"/>
              <a:defRPr b="1" sz="1188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</a:p>
          <a:p>
            <a:pPr marL="452627" indent="-226313" defTabSz="905255">
              <a:spcBef>
                <a:spcPts val="900"/>
              </a:spcBef>
              <a:buSzPts val="1100"/>
              <a:defRPr b="1" sz="1188">
                <a:solidFill>
                  <a:srgbClr val="374151"/>
                </a:solidFill>
                <a:latin typeface="Söhne"/>
                <a:ea typeface="Söhne"/>
                <a:cs typeface="Söhne"/>
                <a:sym typeface="Söhn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37;p7"/>
          <p:cNvSpPr/>
          <p:nvPr/>
        </p:nvSpPr>
        <p:spPr>
          <a:xfrm>
            <a:off x="-2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Google Shape;138;p7"/>
          <p:cNvSpPr txBox="1"/>
          <p:nvPr>
            <p:ph type="title"/>
          </p:nvPr>
        </p:nvSpPr>
        <p:spPr>
          <a:xfrm>
            <a:off x="481928" y="1935633"/>
            <a:ext cx="4368605" cy="1956843"/>
          </a:xfrm>
          <a:prstGeom prst="rect">
            <a:avLst/>
          </a:prstGeom>
        </p:spPr>
        <p:txBody>
          <a:bodyPr anchor="b"/>
          <a:lstStyle>
            <a:lvl1pPr>
              <a:defRPr b="1" sz="3400" u="sng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USER INTERFACE DESIGN       </a:t>
            </a:r>
          </a:p>
        </p:txBody>
      </p:sp>
      <p:grpSp>
        <p:nvGrpSpPr>
          <p:cNvPr id="192" name="Google Shape;139;p7"/>
          <p:cNvGrpSpPr/>
          <p:nvPr/>
        </p:nvGrpSpPr>
        <p:grpSpPr>
          <a:xfrm>
            <a:off x="639739" y="2575165"/>
            <a:ext cx="3475063" cy="45964"/>
            <a:chOff x="-65" y="0"/>
            <a:chExt cx="3475062" cy="45962"/>
          </a:xfrm>
        </p:grpSpPr>
        <p:sp>
          <p:nvSpPr>
            <p:cNvPr id="190" name="Shape"/>
            <p:cNvSpPr/>
            <p:nvPr/>
          </p:nvSpPr>
          <p:spPr>
            <a:xfrm>
              <a:off x="-66" y="1959"/>
              <a:ext cx="3475063" cy="4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4788" fill="norm" stroke="1" extrusionOk="0">
                  <a:moveTo>
                    <a:pt x="1" y="3447"/>
                  </a:moveTo>
                  <a:cubicBezTo>
                    <a:pt x="1259" y="-1694"/>
                    <a:pt x="2069" y="-570"/>
                    <a:pt x="3889" y="3447"/>
                  </a:cubicBezTo>
                  <a:cubicBezTo>
                    <a:pt x="5708" y="7465"/>
                    <a:pt x="6817" y="5237"/>
                    <a:pt x="8640" y="3447"/>
                  </a:cubicBezTo>
                  <a:cubicBezTo>
                    <a:pt x="10462" y="1657"/>
                    <a:pt x="11412" y="-1457"/>
                    <a:pt x="12311" y="3447"/>
                  </a:cubicBezTo>
                  <a:cubicBezTo>
                    <a:pt x="13210" y="8352"/>
                    <a:pt x="14893" y="931"/>
                    <a:pt x="15982" y="3447"/>
                  </a:cubicBezTo>
                  <a:cubicBezTo>
                    <a:pt x="17071" y="5964"/>
                    <a:pt x="18905" y="-758"/>
                    <a:pt x="21597" y="3447"/>
                  </a:cubicBezTo>
                  <a:cubicBezTo>
                    <a:pt x="21596" y="4986"/>
                    <a:pt x="21596" y="6935"/>
                    <a:pt x="21597" y="9836"/>
                  </a:cubicBezTo>
                  <a:cubicBezTo>
                    <a:pt x="20666" y="11090"/>
                    <a:pt x="19497" y="7845"/>
                    <a:pt x="17494" y="9836"/>
                  </a:cubicBezTo>
                  <a:cubicBezTo>
                    <a:pt x="15491" y="11828"/>
                    <a:pt x="14261" y="19906"/>
                    <a:pt x="13391" y="9836"/>
                  </a:cubicBezTo>
                  <a:cubicBezTo>
                    <a:pt x="12520" y="-233"/>
                    <a:pt x="11315" y="15292"/>
                    <a:pt x="9287" y="9836"/>
                  </a:cubicBezTo>
                  <a:cubicBezTo>
                    <a:pt x="7260" y="4381"/>
                    <a:pt x="5896" y="8642"/>
                    <a:pt x="4536" y="9836"/>
                  </a:cubicBezTo>
                  <a:cubicBezTo>
                    <a:pt x="3177" y="11031"/>
                    <a:pt x="1642" y="11956"/>
                    <a:pt x="1" y="9836"/>
                  </a:cubicBezTo>
                  <a:cubicBezTo>
                    <a:pt x="3" y="8439"/>
                    <a:pt x="-3" y="4756"/>
                    <a:pt x="1" y="3447"/>
                  </a:cubicBezTo>
                  <a:close/>
                </a:path>
              </a:pathLst>
            </a:custGeom>
            <a:solidFill>
              <a:schemeClr val="accent2"/>
            </a:solidFill>
            <a:ln w="444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" name="Shape"/>
            <p:cNvSpPr/>
            <p:nvPr/>
          </p:nvSpPr>
          <p:spPr>
            <a:xfrm>
              <a:off x="274" y="-1"/>
              <a:ext cx="3474723" cy="4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65" fill="norm" stroke="1" extrusionOk="0">
                  <a:moveTo>
                    <a:pt x="0" y="3568"/>
                  </a:moveTo>
                  <a:cubicBezTo>
                    <a:pt x="1395" y="-820"/>
                    <a:pt x="3080" y="11574"/>
                    <a:pt x="4320" y="3568"/>
                  </a:cubicBezTo>
                  <a:cubicBezTo>
                    <a:pt x="5560" y="-4438"/>
                    <a:pt x="7025" y="11023"/>
                    <a:pt x="8424" y="3568"/>
                  </a:cubicBezTo>
                  <a:cubicBezTo>
                    <a:pt x="9823" y="-3887"/>
                    <a:pt x="11314" y="11621"/>
                    <a:pt x="12528" y="3568"/>
                  </a:cubicBezTo>
                  <a:cubicBezTo>
                    <a:pt x="13742" y="-4485"/>
                    <a:pt x="14932" y="3618"/>
                    <a:pt x="17280" y="3568"/>
                  </a:cubicBezTo>
                  <a:cubicBezTo>
                    <a:pt x="19628" y="3518"/>
                    <a:pt x="20432" y="-1129"/>
                    <a:pt x="21600" y="3568"/>
                  </a:cubicBezTo>
                  <a:cubicBezTo>
                    <a:pt x="21597" y="5846"/>
                    <a:pt x="21597" y="6531"/>
                    <a:pt x="21600" y="9085"/>
                  </a:cubicBezTo>
                  <a:cubicBezTo>
                    <a:pt x="20103" y="12571"/>
                    <a:pt x="18308" y="1982"/>
                    <a:pt x="17280" y="9085"/>
                  </a:cubicBezTo>
                  <a:cubicBezTo>
                    <a:pt x="16252" y="16187"/>
                    <a:pt x="14545" y="10418"/>
                    <a:pt x="13608" y="9085"/>
                  </a:cubicBezTo>
                  <a:cubicBezTo>
                    <a:pt x="12671" y="7751"/>
                    <a:pt x="11298" y="2075"/>
                    <a:pt x="9504" y="9085"/>
                  </a:cubicBezTo>
                  <a:cubicBezTo>
                    <a:pt x="7710" y="16094"/>
                    <a:pt x="6480" y="14789"/>
                    <a:pt x="5400" y="9085"/>
                  </a:cubicBezTo>
                  <a:cubicBezTo>
                    <a:pt x="4320" y="3380"/>
                    <a:pt x="1450" y="17115"/>
                    <a:pt x="0" y="9085"/>
                  </a:cubicBezTo>
                  <a:cubicBezTo>
                    <a:pt x="0" y="7096"/>
                    <a:pt x="0" y="4701"/>
                    <a:pt x="0" y="356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93" name="Google Shape;140;p7" descr="Google Shape;140;p7"/>
          <p:cNvPicPr>
            <a:picLocks noChangeAspect="1"/>
          </p:cNvPicPr>
          <p:nvPr/>
        </p:nvPicPr>
        <p:blipFill>
          <a:blip r:embed="rId2">
            <a:extLst/>
          </a:blip>
          <a:srcRect l="0" t="697" r="0" b="0"/>
          <a:stretch>
            <a:fillRect/>
          </a:stretch>
        </p:blipFill>
        <p:spPr>
          <a:xfrm>
            <a:off x="5311665" y="9"/>
            <a:ext cx="6878616" cy="6857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3456" y="0"/>
                </a:moveTo>
                <a:lnTo>
                  <a:pt x="3120" y="619"/>
                </a:lnTo>
                <a:cubicBezTo>
                  <a:pt x="2508" y="1805"/>
                  <a:pt x="1994" y="3043"/>
                  <a:pt x="1554" y="4319"/>
                </a:cubicBezTo>
                <a:cubicBezTo>
                  <a:pt x="870" y="6322"/>
                  <a:pt x="398" y="8390"/>
                  <a:pt x="146" y="10491"/>
                </a:cubicBezTo>
                <a:cubicBezTo>
                  <a:pt x="13" y="11567"/>
                  <a:pt x="-45" y="12642"/>
                  <a:pt x="38" y="13724"/>
                </a:cubicBezTo>
                <a:cubicBezTo>
                  <a:pt x="137" y="14988"/>
                  <a:pt x="285" y="16246"/>
                  <a:pt x="537" y="17490"/>
                </a:cubicBezTo>
                <a:cubicBezTo>
                  <a:pt x="815" y="18863"/>
                  <a:pt x="1193" y="20202"/>
                  <a:pt x="1691" y="21505"/>
                </a:cubicBezTo>
                <a:lnTo>
                  <a:pt x="1729" y="21600"/>
                </a:lnTo>
                <a:lnTo>
                  <a:pt x="1895" y="21600"/>
                </a:lnTo>
                <a:lnTo>
                  <a:pt x="1874" y="21549"/>
                </a:lnTo>
                <a:cubicBezTo>
                  <a:pt x="1598" y="20832"/>
                  <a:pt x="1357" y="20096"/>
                  <a:pt x="1146" y="19348"/>
                </a:cubicBezTo>
                <a:cubicBezTo>
                  <a:pt x="963" y="18694"/>
                  <a:pt x="827" y="18027"/>
                  <a:pt x="670" y="17366"/>
                </a:cubicBezTo>
                <a:cubicBezTo>
                  <a:pt x="666" y="17331"/>
                  <a:pt x="665" y="17297"/>
                  <a:pt x="665" y="17261"/>
                </a:cubicBezTo>
                <a:cubicBezTo>
                  <a:pt x="780" y="17662"/>
                  <a:pt x="870" y="18015"/>
                  <a:pt x="979" y="18364"/>
                </a:cubicBezTo>
                <a:cubicBezTo>
                  <a:pt x="1262" y="19271"/>
                  <a:pt x="1588" y="20153"/>
                  <a:pt x="1959" y="21010"/>
                </a:cubicBezTo>
                <a:lnTo>
                  <a:pt x="2236" y="21600"/>
                </a:lnTo>
                <a:lnTo>
                  <a:pt x="21555" y="21600"/>
                </a:lnTo>
                <a:lnTo>
                  <a:pt x="21555" y="0"/>
                </a:lnTo>
                <a:lnTo>
                  <a:pt x="3846" y="0"/>
                </a:lnTo>
                <a:lnTo>
                  <a:pt x="3545" y="469"/>
                </a:lnTo>
                <a:cubicBezTo>
                  <a:pt x="3133" y="1151"/>
                  <a:pt x="2757" y="1858"/>
                  <a:pt x="2415" y="2582"/>
                </a:cubicBezTo>
                <a:cubicBezTo>
                  <a:pt x="2398" y="2625"/>
                  <a:pt x="2371" y="2663"/>
                  <a:pt x="2335" y="2691"/>
                </a:cubicBezTo>
                <a:cubicBezTo>
                  <a:pt x="2381" y="2582"/>
                  <a:pt x="2427" y="2472"/>
                  <a:pt x="2473" y="2362"/>
                </a:cubicBezTo>
                <a:cubicBezTo>
                  <a:pt x="2665" y="1918"/>
                  <a:pt x="2866" y="1478"/>
                  <a:pt x="3080" y="1045"/>
                </a:cubicBezTo>
                <a:lnTo>
                  <a:pt x="3637" y="0"/>
                </a:lnTo>
                <a:lnTo>
                  <a:pt x="345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45;p9" descr="Google Shape;145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903" y="1903563"/>
            <a:ext cx="1851663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146;p9" descr="Google Shape;146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2887" y="1903563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oogle Shape;147;p9" descr="Google Shape;147;p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2622" y="1903560"/>
            <a:ext cx="1851662" cy="41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oogle Shape;148;p9" descr="Google Shape;148;p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9868" y="1903560"/>
            <a:ext cx="1851662" cy="41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Google Shape;149;p9" descr="Google Shape;149;p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9000" y="1903560"/>
            <a:ext cx="1851662" cy="41148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150;p9"/>
          <p:cNvSpPr txBox="1"/>
          <p:nvPr>
            <p:ph type="body" sz="quarter" idx="1"/>
          </p:nvPr>
        </p:nvSpPr>
        <p:spPr>
          <a:xfrm>
            <a:off x="508450" y="1000664"/>
            <a:ext cx="1928225" cy="823686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0"/>
              </a:spcBef>
              <a:buSzPct val="100000"/>
              <a:defRPr sz="2200"/>
            </a:lvl1pPr>
          </a:lstStyle>
          <a:p>
            <a:pPr/>
            <a:r>
              <a:t>Interface of parent's app</a:t>
            </a:r>
          </a:p>
        </p:txBody>
      </p:sp>
      <p:sp>
        <p:nvSpPr>
          <p:cNvPr id="201" name="Google Shape;151;p9"/>
          <p:cNvSpPr txBox="1"/>
          <p:nvPr/>
        </p:nvSpPr>
        <p:spPr>
          <a:xfrm>
            <a:off x="2647517" y="951779"/>
            <a:ext cx="4036513" cy="866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83210" indent="-83210" defTabSz="332841">
              <a:lnSpc>
                <a:spcPct val="72000"/>
              </a:lnSpc>
              <a:buClr>
                <a:srgbClr val="000000"/>
              </a:buClr>
              <a:buSzPct val="100000"/>
              <a:buFont typeface="Arial"/>
              <a:buChar char="•"/>
              <a:defRPr sz="728">
                <a:latin typeface="Calibri"/>
                <a:ea typeface="Calibri"/>
                <a:cs typeface="Calibri"/>
                <a:sym typeface="Calibri"/>
              </a:defRPr>
            </a:pPr>
            <a:r>
              <a:t>Creating an account by writing information about parent and a child </a:t>
            </a:r>
            <a:endParaRPr sz="1001"/>
          </a:p>
          <a:p>
            <a:pPr indent="51312" defTabSz="332841">
              <a:lnSpc>
                <a:spcPct val="72000"/>
              </a:lnSpc>
              <a:spcBef>
                <a:spcPts val="300"/>
              </a:spcBef>
              <a:defRPr sz="819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42760" defTabSz="332841">
              <a:lnSpc>
                <a:spcPct val="72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42760" defTabSz="332841">
              <a:lnSpc>
                <a:spcPct val="72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332841">
              <a:lnSpc>
                <a:spcPct val="72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2" name="Google Shape;152;p9"/>
          <p:cNvSpPr txBox="1"/>
          <p:nvPr/>
        </p:nvSpPr>
        <p:spPr>
          <a:xfrm>
            <a:off x="7104498" y="951779"/>
            <a:ext cx="4165910" cy="95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83210" indent="-83210" defTabSz="332841">
              <a:lnSpc>
                <a:spcPct val="81000"/>
              </a:lnSpc>
              <a:buClr>
                <a:srgbClr val="000000"/>
              </a:buClr>
              <a:buSzPct val="100000"/>
              <a:buFont typeface="Arial"/>
              <a:buChar char="•"/>
              <a:defRPr sz="728">
                <a:latin typeface="Calibri"/>
                <a:ea typeface="Calibri"/>
                <a:cs typeface="Calibri"/>
                <a:sym typeface="Calibri"/>
              </a:defRPr>
            </a:pPr>
            <a:r>
              <a:t>All activities automatically appear after determining the age of the child</a:t>
            </a:r>
            <a:endParaRPr sz="819"/>
          </a:p>
          <a:p>
            <a:pPr indent="51312" defTabSz="332841">
              <a:lnSpc>
                <a:spcPct val="81000"/>
              </a:lnSpc>
              <a:spcBef>
                <a:spcPts val="300"/>
              </a:spcBef>
              <a:defRPr sz="819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42760" defTabSz="332841">
              <a:lnSpc>
                <a:spcPct val="81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42760" defTabSz="332841">
              <a:lnSpc>
                <a:spcPct val="81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332841">
              <a:lnSpc>
                <a:spcPct val="81000"/>
              </a:lnSpc>
              <a:spcBef>
                <a:spcPts val="300"/>
              </a:spcBef>
              <a:defRPr sz="728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157;p10" descr="Google Shape;157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528" y="2378016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58;p10" descr="Google Shape;158;p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4772" y="2378016"/>
            <a:ext cx="1851662" cy="41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159;p10"/>
          <p:cNvSpPr txBox="1"/>
          <p:nvPr>
            <p:ph type="body" sz="quarter" idx="1"/>
          </p:nvPr>
        </p:nvSpPr>
        <p:spPr>
          <a:xfrm>
            <a:off x="494072" y="267419"/>
            <a:ext cx="1942603" cy="211764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72000"/>
              </a:lnSpc>
              <a:spcBef>
                <a:spcPts val="0"/>
              </a:spcBef>
              <a:buSzPct val="100000"/>
              <a:defRPr sz="1600"/>
            </a:pPr>
            <a:r>
              <a:t>Inside of the app you have options to set up the account.</a:t>
            </a:r>
            <a:endParaRPr sz="2400"/>
          </a:p>
          <a:p>
            <a:pPr marL="228600" indent="-228600">
              <a:lnSpc>
                <a:spcPct val="72000"/>
              </a:lnSpc>
              <a:buSzPct val="100000"/>
              <a:defRPr sz="1600"/>
            </a:pPr>
            <a:r>
              <a:t>Look the device sage History</a:t>
            </a:r>
            <a:endParaRPr sz="1900"/>
          </a:p>
          <a:p>
            <a:pPr marL="228600" indent="-228600">
              <a:lnSpc>
                <a:spcPct val="72000"/>
              </a:lnSpc>
              <a:buSzPct val="100000"/>
              <a:defRPr sz="1600"/>
            </a:pPr>
            <a:r>
              <a:t>Change usage time</a:t>
            </a:r>
          </a:p>
        </p:txBody>
      </p:sp>
      <p:sp>
        <p:nvSpPr>
          <p:cNvPr id="207" name="Google Shape;160;p10"/>
          <p:cNvSpPr txBox="1"/>
          <p:nvPr/>
        </p:nvSpPr>
        <p:spPr>
          <a:xfrm>
            <a:off x="2805668" y="261668"/>
            <a:ext cx="1851154" cy="211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128015" indent="-128015" defTabSz="512062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You can track the location of a child</a:t>
            </a:r>
            <a:endParaRPr sz="600"/>
          </a:p>
          <a:p>
            <a:pPr marL="128015" indent="-128015" defTabSz="512062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Set the Practice Activity </a:t>
            </a:r>
            <a:endParaRPr sz="600"/>
          </a:p>
          <a:p>
            <a:pPr indent="78943" defTabSz="512062">
              <a:lnSpc>
                <a:spcPct val="90000"/>
              </a:lnSpc>
              <a:spcBef>
                <a:spcPts val="500"/>
              </a:spcBef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65786" defTabSz="512062">
              <a:lnSpc>
                <a:spcPct val="90000"/>
              </a:lnSpc>
              <a:spcBef>
                <a:spcPts val="500"/>
              </a:spcBef>
              <a:defRPr sz="11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65786" defTabSz="512062">
              <a:lnSpc>
                <a:spcPct val="90000"/>
              </a:lnSpc>
              <a:spcBef>
                <a:spcPts val="500"/>
              </a:spcBef>
              <a:defRPr sz="11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512062">
              <a:lnSpc>
                <a:spcPct val="90000"/>
              </a:lnSpc>
              <a:spcBef>
                <a:spcPts val="500"/>
              </a:spcBef>
              <a:defRPr sz="11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8" name="Google Shape;161;p10" descr="Google Shape;161;p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170" y="2378013"/>
            <a:ext cx="1851662" cy="41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62;p10" descr="Google Shape;162;p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9943" y="2378013"/>
            <a:ext cx="1851662" cy="41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63;p10" descr="Google Shape;163;p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29075" y="2378013"/>
            <a:ext cx="1851662" cy="41148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oogle Shape;164;p10"/>
          <p:cNvSpPr txBox="1"/>
          <p:nvPr/>
        </p:nvSpPr>
        <p:spPr>
          <a:xfrm>
            <a:off x="6184348" y="1325590"/>
            <a:ext cx="4496587" cy="89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marL="187452" indent="-187452" defTabSz="749808">
              <a:lnSpc>
                <a:spcPct val="90000"/>
              </a:lnSpc>
              <a:buClr>
                <a:srgbClr val="000000"/>
              </a:buClr>
              <a:buSzPts val="1900"/>
              <a:buFont typeface="Arial"/>
              <a:buChar char="•"/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Example of setting up activities for Pre-K and K children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169;p11" descr="Google Shape;169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640" y="2334883"/>
            <a:ext cx="1851663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oogle Shape;170;p11" descr="Google Shape;170;p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6623" y="2334883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Google Shape;171;p11" descr="Google Shape;171;p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1979" y="2334883"/>
            <a:ext cx="1851663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Google Shape;172;p11" descr="Google Shape;172;p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4850" y="2334883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oogle Shape;173;p11" descr="Google Shape;173;p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87409" y="2324817"/>
            <a:ext cx="1851662" cy="411480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oogle Shape;174;p11"/>
          <p:cNvSpPr txBox="1"/>
          <p:nvPr/>
        </p:nvSpPr>
        <p:spPr>
          <a:xfrm>
            <a:off x="634688" y="822384"/>
            <a:ext cx="4683493" cy="1211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marL="210311" indent="-210311" defTabSz="841247">
              <a:lnSpc>
                <a:spcPct val="90000"/>
              </a:lnSpc>
              <a:buClr>
                <a:srgbClr val="000000"/>
              </a:buClr>
              <a:buSzPts val="2200"/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Example activities for Pre-K and K children in Math and Alphabet section</a:t>
            </a:r>
          </a:p>
        </p:txBody>
      </p:sp>
      <p:sp>
        <p:nvSpPr>
          <p:cNvPr id="219" name="Google Shape;175;p11"/>
          <p:cNvSpPr txBox="1"/>
          <p:nvPr/>
        </p:nvSpPr>
        <p:spPr>
          <a:xfrm>
            <a:off x="6975103" y="822383"/>
            <a:ext cx="4683492" cy="1211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marL="210311" indent="-210311" defTabSz="841247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Result after finishing lesson 1, all buttons have option to play audio, for the kids who don't know how to 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"/>
          <p:cNvSpPr txBox="1"/>
          <p:nvPr>
            <p:ph type="ctrTitle"/>
          </p:nvPr>
        </p:nvSpPr>
        <p:spPr>
          <a:xfrm>
            <a:off x="1524000" y="318118"/>
            <a:ext cx="9144001" cy="108045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INTRODUCTION</a:t>
            </a:r>
          </a:p>
        </p:txBody>
      </p:sp>
      <p:sp>
        <p:nvSpPr>
          <p:cNvPr id="120" name="Logical Limit…"/>
          <p:cNvSpPr txBox="1"/>
          <p:nvPr>
            <p:ph type="subTitle" sz="half" idx="1"/>
          </p:nvPr>
        </p:nvSpPr>
        <p:spPr>
          <a:xfrm>
            <a:off x="1523999" y="1896310"/>
            <a:ext cx="9144001" cy="2574296"/>
          </a:xfrm>
          <a:prstGeom prst="rect">
            <a:avLst/>
          </a:prstGeom>
        </p:spPr>
        <p:txBody>
          <a:bodyPr/>
          <a:lstStyle/>
          <a:p>
            <a:pPr marL="228600" indent="-228600" algn="l" defTabSz="868680">
              <a:spcBef>
                <a:spcPts val="900"/>
              </a:spcBef>
              <a:buSzPct val="100000"/>
              <a:buChar char="•"/>
              <a:defRPr sz="2900"/>
            </a:pPr>
            <a:r>
              <a:t>Logical Limit</a:t>
            </a:r>
          </a:p>
          <a:p>
            <a:pPr marL="228600" indent="-228600" algn="l" defTabSz="868680">
              <a:spcBef>
                <a:spcPts val="900"/>
              </a:spcBef>
              <a:buSzPct val="100000"/>
              <a:buChar char="•"/>
              <a:defRPr b="1" sz="2900" u="sng"/>
            </a:pPr>
            <a:r>
              <a:t>Creating</a:t>
            </a:r>
            <a:r>
              <a:rPr b="0" u="none"/>
              <a:t> a </a:t>
            </a:r>
            <a:r>
              <a:t>Database</a:t>
            </a:r>
            <a:r>
              <a:rPr b="0" u="none"/>
              <a:t> for logical limit application</a:t>
            </a:r>
          </a:p>
          <a:p>
            <a:pPr marL="228600" indent="-228600" algn="l" defTabSz="868680">
              <a:spcBef>
                <a:spcPts val="900"/>
              </a:spcBef>
              <a:buSzPct val="100000"/>
              <a:buChar char="•"/>
              <a:defRPr b="1" sz="2900" u="sng"/>
            </a:pPr>
            <a:r>
              <a:t>Structuring</a:t>
            </a:r>
            <a:r>
              <a:rPr b="0" u="none"/>
              <a:t> the </a:t>
            </a:r>
            <a:r>
              <a:t>Tables</a:t>
            </a:r>
            <a:r>
              <a:rPr b="0" u="none"/>
              <a:t> inside of the Database</a:t>
            </a:r>
          </a:p>
          <a:p>
            <a:pPr marL="228600" indent="-228600" algn="l" defTabSz="868680">
              <a:spcBef>
                <a:spcPts val="900"/>
              </a:spcBef>
              <a:buSzPct val="100000"/>
              <a:buChar char="•"/>
              <a:defRPr b="1" sz="2900" u="sng"/>
            </a:pPr>
            <a:r>
              <a:t>Loading</a:t>
            </a:r>
            <a:r>
              <a:rPr b="0" u="none"/>
              <a:t> </a:t>
            </a:r>
            <a:r>
              <a:t>values</a:t>
            </a:r>
            <a:r>
              <a:rPr b="0" u="none"/>
              <a:t> into the Tables</a:t>
            </a:r>
          </a:p>
          <a:p>
            <a:pPr marL="228600" indent="-228600" algn="l" defTabSz="868680">
              <a:spcBef>
                <a:spcPts val="900"/>
              </a:spcBef>
              <a:buSzPct val="100000"/>
              <a:buChar char="•"/>
              <a:defRPr b="1" sz="2900" u="sng"/>
            </a:pPr>
            <a:r>
              <a:t>UML</a:t>
            </a:r>
            <a:r>
              <a:rPr b="0" u="none"/>
              <a:t> Design of the Database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3962" y="3363279"/>
            <a:ext cx="4024990" cy="2678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180;p12" descr="Google Shape;180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70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oogle Shape;181;p12" descr="Google Shape;181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170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oogle Shape;182;p12" descr="Google Shape;182;p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1868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oogle Shape;183;p12" descr="Google Shape;183;p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0320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oogle Shape;184;p12" descr="Google Shape;184;p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88772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oogle Shape;185;p12" descr="Google Shape;185;p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01604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Google Shape;186;p12"/>
          <p:cNvSpPr txBox="1"/>
          <p:nvPr/>
        </p:nvSpPr>
        <p:spPr>
          <a:xfrm>
            <a:off x="931368" y="612475"/>
            <a:ext cx="3126206" cy="1129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 feature to track calls, messages and browser history </a:t>
            </a:r>
          </a:p>
        </p:txBody>
      </p:sp>
      <p:sp>
        <p:nvSpPr>
          <p:cNvPr id="228" name="Google Shape;187;p12"/>
          <p:cNvSpPr txBox="1"/>
          <p:nvPr/>
        </p:nvSpPr>
        <p:spPr>
          <a:xfrm>
            <a:off x="9385254" y="569341"/>
            <a:ext cx="2479224" cy="149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You can easily block the websites that you think are harmful for kid.</a:t>
            </a:r>
          </a:p>
        </p:txBody>
      </p:sp>
      <p:sp>
        <p:nvSpPr>
          <p:cNvPr id="229" name="Google Shape;188;p12"/>
          <p:cNvSpPr txBox="1"/>
          <p:nvPr/>
        </p:nvSpPr>
        <p:spPr>
          <a:xfrm>
            <a:off x="5661521" y="569344"/>
            <a:ext cx="2709261" cy="18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Notify parents what data had been sent to third party applications. An ability to block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93;p13" descr="Google Shape;193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867" y="2378013"/>
            <a:ext cx="1851662" cy="41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194;p13" descr="Google Shape;19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8472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Google Shape;195;p13" descr="Google Shape;195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6962" y="2435524"/>
            <a:ext cx="1851662" cy="41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Google Shape;196;p13"/>
          <p:cNvSpPr txBox="1"/>
          <p:nvPr/>
        </p:nvSpPr>
        <p:spPr>
          <a:xfrm>
            <a:off x="787595" y="1058173"/>
            <a:ext cx="5599112" cy="392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Blocks ads while viewing content online.</a:t>
            </a:r>
          </a:p>
        </p:txBody>
      </p:sp>
      <p:pic>
        <p:nvPicPr>
          <p:cNvPr id="235" name="Google Shape;197;p13" descr="Google Shape;197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64863" y="2516515"/>
            <a:ext cx="1851662" cy="4114803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sx="100000" sy="100000" kx="0" ky="0" algn="b" rotWithShape="0" blurRad="50800" dist="38100" dir="2700000">
              <a:srgbClr val="000000">
                <a:alpha val="42745"/>
              </a:srgbClr>
            </a:outerShdw>
          </a:effectLst>
        </p:spPr>
      </p:pic>
      <p:sp>
        <p:nvSpPr>
          <p:cNvPr id="236" name="Google Shape;198;p13"/>
          <p:cNvSpPr txBox="1"/>
          <p:nvPr/>
        </p:nvSpPr>
        <p:spPr>
          <a:xfrm>
            <a:off x="6466652" y="1058172"/>
            <a:ext cx="5599111" cy="112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Notify the parent or guardian of the child if the child uses harmful or violent words while typing on the keyboard.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03;p14" descr="Google Shape;203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491" y="2176732"/>
            <a:ext cx="1851662" cy="41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204;p14" descr="Google Shape;204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6359" y="2119222"/>
            <a:ext cx="1851662" cy="41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205;p14"/>
          <p:cNvSpPr txBox="1"/>
          <p:nvPr/>
        </p:nvSpPr>
        <p:spPr>
          <a:xfrm>
            <a:off x="888238" y="655607"/>
            <a:ext cx="3111827" cy="112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SOS button always displayed in child's device.</a:t>
            </a:r>
          </a:p>
        </p:txBody>
      </p:sp>
      <p:sp>
        <p:nvSpPr>
          <p:cNvPr id="241" name="Google Shape;206;p14"/>
          <p:cNvSpPr txBox="1"/>
          <p:nvPr/>
        </p:nvSpPr>
        <p:spPr>
          <a:xfrm>
            <a:off x="8278200" y="526210"/>
            <a:ext cx="3111827" cy="1497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It will send the location of a child to parent's device with loud notification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91;p2"/>
          <p:cNvSpPr/>
          <p:nvPr/>
        </p:nvSpPr>
        <p:spPr>
          <a:xfrm>
            <a:off x="3046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" name="Google Shape;92;p2"/>
          <p:cNvSpPr/>
          <p:nvPr/>
        </p:nvSpPr>
        <p:spPr>
          <a:xfrm>
            <a:off x="10208693" y="0"/>
            <a:ext cx="1135068" cy="477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Google Shape;9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1">
              <a:defRPr b="1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LOGICAL LIMIT 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                                         </a:t>
            </a:r>
          </a:p>
        </p:txBody>
      </p:sp>
      <p:sp>
        <p:nvSpPr>
          <p:cNvPr id="126" name="Google Shape;94;p2"/>
          <p:cNvSpPr/>
          <p:nvPr/>
        </p:nvSpPr>
        <p:spPr>
          <a:xfrm flipH="1" rot="16200000">
            <a:off x="555708" y="4224939"/>
            <a:ext cx="2041720" cy="204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7" name="Google Shape;95;p2"/>
          <p:cNvSpPr txBox="1"/>
          <p:nvPr>
            <p:ph type="body" sz="half" idx="1"/>
          </p:nvPr>
        </p:nvSpPr>
        <p:spPr>
          <a:xfrm>
            <a:off x="694427" y="1494945"/>
            <a:ext cx="7438846" cy="4351338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t>Content </a:t>
            </a:r>
            <a:r>
              <a:rPr b="1" u="sng"/>
              <a:t>management</a:t>
            </a:r>
            <a:r>
              <a:t> application for </a:t>
            </a:r>
            <a:r>
              <a:rPr b="1" u="sng"/>
              <a:t>screen time control.</a:t>
            </a:r>
            <a:r>
              <a:t> (Children ages 14 and under)</a:t>
            </a:r>
          </a:p>
          <a:p>
            <a:pPr marL="0" indent="0">
              <a:buSzTx/>
              <a:buNone/>
            </a:pPr>
          </a:p>
          <a:p>
            <a:pPr marL="228600" indent="-228600"/>
            <a:r>
              <a:t>Considering the complexity of working with modern </a:t>
            </a:r>
            <a:r>
              <a:rPr b="1" u="sng"/>
              <a:t>children</a:t>
            </a:r>
            <a:r>
              <a:t>, who are often </a:t>
            </a:r>
            <a:r>
              <a:rPr i="1" u="sng"/>
              <a:t>attached</a:t>
            </a:r>
            <a:r>
              <a:t> to the electronic devices, we offer a method that will allow children to </a:t>
            </a:r>
            <a:r>
              <a:rPr b="1"/>
              <a:t>retain valuable knowledge</a:t>
            </a:r>
            <a:r>
              <a:t> in certain areas of education in a </a:t>
            </a:r>
            <a:r>
              <a:rPr b="1" u="sng"/>
              <a:t>playful</a:t>
            </a:r>
            <a:r>
              <a:t> way. </a:t>
            </a:r>
          </a:p>
        </p:txBody>
      </p:sp>
      <p:pic>
        <p:nvPicPr>
          <p:cNvPr id="128" name="Google Shape;96;p2" descr="Google Shape;96;p2"/>
          <p:cNvPicPr>
            <a:picLocks noChangeAspect="1"/>
          </p:cNvPicPr>
          <p:nvPr/>
        </p:nvPicPr>
        <p:blipFill>
          <a:blip r:embed="rId2">
            <a:extLst/>
          </a:blip>
          <a:srcRect l="0" t="0" r="19965" b="2"/>
          <a:stretch>
            <a:fillRect/>
          </a:stretch>
        </p:blipFill>
        <p:spPr>
          <a:xfrm>
            <a:off x="8069132" y="9"/>
            <a:ext cx="8234760" cy="6857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2" y="0"/>
                </a:moveTo>
                <a:lnTo>
                  <a:pt x="5706" y="243"/>
                </a:lnTo>
                <a:cubicBezTo>
                  <a:pt x="2307" y="2507"/>
                  <a:pt x="0" y="6925"/>
                  <a:pt x="0" y="12003"/>
                </a:cubicBezTo>
                <a:lnTo>
                  <a:pt x="0" y="21600"/>
                </a:lnTo>
                <a:lnTo>
                  <a:pt x="18420" y="21600"/>
                </a:lnTo>
                <a:lnTo>
                  <a:pt x="18579" y="21422"/>
                </a:lnTo>
                <a:cubicBezTo>
                  <a:pt x="20059" y="19607"/>
                  <a:pt x="21114" y="17272"/>
                  <a:pt x="21550" y="14660"/>
                </a:cubicBezTo>
                <a:lnTo>
                  <a:pt x="21600" y="14261"/>
                </a:lnTo>
                <a:lnTo>
                  <a:pt x="21600" y="0"/>
                </a:lnTo>
                <a:lnTo>
                  <a:pt x="6092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01;p3"/>
          <p:cNvSpPr/>
          <p:nvPr/>
        </p:nvSpPr>
        <p:spPr>
          <a:xfrm>
            <a:off x="3046" y="1270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1" name="Google Shape;102;p3"/>
          <p:cNvSpPr/>
          <p:nvPr/>
        </p:nvSpPr>
        <p:spPr>
          <a:xfrm>
            <a:off x="10208693" y="0"/>
            <a:ext cx="1135068" cy="477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 b="1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Technology       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                                         </a:t>
            </a:r>
          </a:p>
        </p:txBody>
      </p:sp>
      <p:sp>
        <p:nvSpPr>
          <p:cNvPr id="133" name="Google Shape;104;p3"/>
          <p:cNvSpPr/>
          <p:nvPr/>
        </p:nvSpPr>
        <p:spPr>
          <a:xfrm flipH="1" rot="16200000">
            <a:off x="555708" y="4224939"/>
            <a:ext cx="2041720" cy="204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4" name="Google Shape;105;p3"/>
          <p:cNvSpPr txBox="1"/>
          <p:nvPr>
            <p:ph type="body" sz="half" idx="1"/>
          </p:nvPr>
        </p:nvSpPr>
        <p:spPr>
          <a:xfrm>
            <a:off x="385442" y="1520693"/>
            <a:ext cx="7438846" cy="435134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81000"/>
              </a:lnSpc>
            </a:pPr>
            <a:r>
              <a:t>MySql (for DB)</a:t>
            </a:r>
            <a:br/>
            <a:br/>
            <a:br/>
            <a:br/>
          </a:p>
          <a:p>
            <a:pPr marL="228600" indent="-228600">
              <a:lnSpc>
                <a:spcPct val="81000"/>
              </a:lnSpc>
            </a:pPr>
            <a:r>
              <a:t>Flutter (Language Dart)</a:t>
            </a:r>
          </a:p>
        </p:txBody>
      </p:sp>
      <p:pic>
        <p:nvPicPr>
          <p:cNvPr id="135" name="Google Shape;106;p3" descr="Google Shape;106;p3"/>
          <p:cNvPicPr>
            <a:picLocks noChangeAspect="1"/>
          </p:cNvPicPr>
          <p:nvPr/>
        </p:nvPicPr>
        <p:blipFill>
          <a:blip r:embed="rId2">
            <a:extLst/>
          </a:blip>
          <a:srcRect l="0" t="0" r="19965" b="2"/>
          <a:stretch>
            <a:fillRect/>
          </a:stretch>
        </p:blipFill>
        <p:spPr>
          <a:xfrm>
            <a:off x="8069132" y="9"/>
            <a:ext cx="8234760" cy="6857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2" y="0"/>
                </a:moveTo>
                <a:lnTo>
                  <a:pt x="5706" y="243"/>
                </a:lnTo>
                <a:cubicBezTo>
                  <a:pt x="2307" y="2507"/>
                  <a:pt x="0" y="6925"/>
                  <a:pt x="0" y="12003"/>
                </a:cubicBezTo>
                <a:lnTo>
                  <a:pt x="0" y="21600"/>
                </a:lnTo>
                <a:lnTo>
                  <a:pt x="18420" y="21600"/>
                </a:lnTo>
                <a:lnTo>
                  <a:pt x="18579" y="21422"/>
                </a:lnTo>
                <a:cubicBezTo>
                  <a:pt x="20059" y="19607"/>
                  <a:pt x="21114" y="17272"/>
                  <a:pt x="21550" y="14660"/>
                </a:cubicBezTo>
                <a:lnTo>
                  <a:pt x="21600" y="14261"/>
                </a:lnTo>
                <a:lnTo>
                  <a:pt x="21600" y="0"/>
                </a:lnTo>
                <a:lnTo>
                  <a:pt x="609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3833" y="1582865"/>
            <a:ext cx="2351250" cy="1564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5457" y="4255022"/>
            <a:ext cx="2689418" cy="1270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8285" y="4268282"/>
            <a:ext cx="2221324" cy="1243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11;p4"/>
          <p:cNvSpPr txBox="1"/>
          <p:nvPr>
            <p:ph type="title"/>
          </p:nvPr>
        </p:nvSpPr>
        <p:spPr>
          <a:xfrm>
            <a:off x="4965429" y="629267"/>
            <a:ext cx="6586492" cy="1286162"/>
          </a:xfrm>
          <a:prstGeom prst="rect">
            <a:avLst/>
          </a:prstGeom>
        </p:spPr>
        <p:txBody>
          <a:bodyPr anchor="b"/>
          <a:lstStyle>
            <a:lvl1pPr>
              <a:defRPr b="1" sz="3400" u="sng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SCOPE                                        </a:t>
            </a:r>
          </a:p>
        </p:txBody>
      </p:sp>
      <p:sp>
        <p:nvSpPr>
          <p:cNvPr id="141" name="Google Shape;112;p4"/>
          <p:cNvSpPr txBox="1"/>
          <p:nvPr>
            <p:ph type="body" sz="half" idx="1"/>
          </p:nvPr>
        </p:nvSpPr>
        <p:spPr>
          <a:xfrm>
            <a:off x="4785190" y="2314804"/>
            <a:ext cx="6586489" cy="3785422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  <a:buSzPts val="2400"/>
              <a:defRPr sz="2400"/>
            </a:pPr>
            <a:r>
              <a:t>Create a </a:t>
            </a:r>
            <a:r>
              <a:rPr i="1"/>
              <a:t>child-friendly program</a:t>
            </a:r>
            <a:r>
              <a:t> that will help the user complete the task of controlling a child's device.</a:t>
            </a:r>
          </a:p>
          <a:p>
            <a:pPr marL="228600" indent="-228600">
              <a:buSzPts val="2400"/>
              <a:defRPr b="1" sz="2400" u="sng"/>
            </a:pPr>
            <a:r>
              <a:t>Database Management</a:t>
            </a:r>
            <a:r>
              <a:rPr b="0" u="none"/>
              <a:t> to include tables necessary to contain user information, dependent information, and subscription information</a:t>
            </a:r>
            <a:br>
              <a:rPr b="0" u="none"/>
            </a:br>
          </a:p>
          <a:p>
            <a:pPr marL="228600" indent="-228600">
              <a:buSzPts val="2400"/>
              <a:defRPr sz="2400"/>
            </a:pPr>
            <a:r>
              <a:t>encryption for payments and educational results would be a stretch goal</a:t>
            </a:r>
          </a:p>
        </p:txBody>
      </p:sp>
      <p:pic>
        <p:nvPicPr>
          <p:cNvPr id="142" name="Google Shape;113;p4" descr="Google Shape;113;p4"/>
          <p:cNvPicPr>
            <a:picLocks noChangeAspect="1"/>
          </p:cNvPicPr>
          <p:nvPr/>
        </p:nvPicPr>
        <p:blipFill>
          <a:blip r:embed="rId2">
            <a:extLst/>
          </a:blip>
          <a:srcRect l="3443" t="0" r="51437" b="0"/>
          <a:stretch>
            <a:fillRect/>
          </a:stretch>
        </p:blipFill>
        <p:spPr>
          <a:xfrm>
            <a:off x="20" y="9"/>
            <a:ext cx="4635573" cy="685792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14;p4"/>
          <p:cNvSpPr/>
          <p:nvPr/>
        </p:nvSpPr>
        <p:spPr>
          <a:xfrm>
            <a:off x="5080934" y="2115117"/>
            <a:ext cx="6309362" cy="2"/>
          </a:xfrm>
          <a:prstGeom prst="line">
            <a:avLst/>
          </a:prstGeom>
          <a:ln w="19050">
            <a:solidFill>
              <a:srgbClr val="F3A81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alphaModFix amt="39488"/>
            <a:extLst/>
          </a:blip>
          <a:stretch>
            <a:fillRect/>
          </a:stretch>
        </p:blipFill>
        <p:spPr>
          <a:xfrm>
            <a:off x="10690" y="-662582"/>
            <a:ext cx="12170620" cy="809899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ables: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Tables</a:t>
            </a:r>
            <a:r>
              <a:rPr b="0" u="none"/>
              <a:t>:</a:t>
            </a:r>
          </a:p>
        </p:txBody>
      </p:sp>
      <p:sp>
        <p:nvSpPr>
          <p:cNvPr id="147" name="Parent…"/>
          <p:cNvSpPr txBox="1"/>
          <p:nvPr>
            <p:ph type="body" idx="1"/>
          </p:nvPr>
        </p:nvSpPr>
        <p:spPr>
          <a:xfrm>
            <a:off x="838200" y="1502659"/>
            <a:ext cx="10515600" cy="4674305"/>
          </a:xfrm>
          <a:prstGeom prst="rect">
            <a:avLst/>
          </a:prstGeom>
        </p:spPr>
        <p:txBody>
          <a:bodyPr/>
          <a:lstStyle/>
          <a:p>
            <a:pPr/>
            <a:r>
              <a:t>Parent</a:t>
            </a:r>
          </a:p>
          <a:p>
            <a:pPr/>
            <a:r>
              <a:t>Child</a:t>
            </a:r>
          </a:p>
          <a:p>
            <a:pPr/>
            <a:r>
              <a:t>Subscription</a:t>
            </a:r>
          </a:p>
          <a:p>
            <a:pPr/>
            <a:r>
              <a:t>Message</a:t>
            </a:r>
          </a:p>
          <a:p>
            <a:pPr/>
            <a:r>
              <a:t>Device</a:t>
            </a:r>
          </a:p>
          <a:p>
            <a:pPr/>
            <a:r>
              <a:t>Location</a:t>
            </a:r>
          </a:p>
          <a:p>
            <a:pPr/>
            <a:r>
              <a:t>Usage Report</a:t>
            </a:r>
          </a:p>
          <a:p>
            <a:pPr/>
            <a:r>
              <a:t>Emergency Signal</a:t>
            </a:r>
          </a:p>
          <a:p>
            <a:pPr/>
            <a:r>
              <a:t>Task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8794" y="904668"/>
            <a:ext cx="5487314" cy="268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REATE TABLE Parent (…"/>
          <p:cNvSpPr txBox="1"/>
          <p:nvPr/>
        </p:nvSpPr>
        <p:spPr>
          <a:xfrm>
            <a:off x="1855288" y="1120507"/>
            <a:ext cx="9334922" cy="461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CREATE TABLE Parent (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fname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lname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DOB DATE,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phone VARCHAR(15),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email VARCHAR(100),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child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spouse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subscription BOOLEAN DEFAULT false,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sign_on TIMESTAMP DEFAULT CURRENT_TIMESTAMP,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ssn VARCHAR(11) PRIMARY KEY,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FOREIGN KEY (child) REFERENCES Child(Pssn)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);</a:t>
            </a:r>
          </a:p>
        </p:txBody>
      </p:sp>
      <p:sp>
        <p:nvSpPr>
          <p:cNvPr id="151" name="PARENT TABLE:"/>
          <p:cNvSpPr txBox="1"/>
          <p:nvPr/>
        </p:nvSpPr>
        <p:spPr>
          <a:xfrm>
            <a:off x="372946" y="254385"/>
            <a:ext cx="33268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300" u="sng">
                <a:solidFill>
                  <a:srgbClr val="FFFFFF"/>
                </a:solidFill>
              </a:defRPr>
            </a:lvl1pPr>
          </a:lstStyle>
          <a:p>
            <a:pPr/>
            <a:r>
              <a:t>PARENT TABLE: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REATE TABLE Child (…"/>
          <p:cNvSpPr txBox="1"/>
          <p:nvPr/>
        </p:nvSpPr>
        <p:spPr>
          <a:xfrm>
            <a:off x="1868162" y="1960993"/>
            <a:ext cx="9334922" cy="293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CREATE TABLE Child (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fname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lname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DOB DATE,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age INT,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ssn VARCHAR(11),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pssn VARCHAR(11) PRIMARY KEY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);</a:t>
            </a:r>
          </a:p>
        </p:txBody>
      </p:sp>
      <p:sp>
        <p:nvSpPr>
          <p:cNvPr id="154" name="CHILD TABLE:"/>
          <p:cNvSpPr txBox="1"/>
          <p:nvPr/>
        </p:nvSpPr>
        <p:spPr>
          <a:xfrm>
            <a:off x="372946" y="254385"/>
            <a:ext cx="29150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300" u="sng">
                <a:solidFill>
                  <a:srgbClr val="FFFFFF"/>
                </a:solidFill>
              </a:defRPr>
            </a:lvl1pPr>
          </a:lstStyle>
          <a:p>
            <a:pPr/>
            <a:r>
              <a:t>CHILD TABLE: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REATE TABLE Subscription (…"/>
          <p:cNvSpPr txBox="1"/>
          <p:nvPr/>
        </p:nvSpPr>
        <p:spPr>
          <a:xfrm>
            <a:off x="1868162" y="1960993"/>
            <a:ext cx="9334922" cy="330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CREATE TABLE Subscription (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Status BOOLEAN DEFAULT true,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Type VARCHAR(50),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Amount DECIMAL(10, 2),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Ssn VARCHAR(11) PRIMARY KEY,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Active_Since TIMESTAMP DEFAULT CURRENT_TIMESTAMP,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Inactive_Since TIMESTAMP DEFAULT NULL,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   FOREIGN KEY (Ssn) REFERENCES Parent(ssn)</a:t>
            </a:r>
          </a:p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);</a:t>
            </a:r>
          </a:p>
        </p:txBody>
      </p:sp>
      <p:sp>
        <p:nvSpPr>
          <p:cNvPr id="157" name="SUBSCRIPTION TABLE:"/>
          <p:cNvSpPr txBox="1"/>
          <p:nvPr/>
        </p:nvSpPr>
        <p:spPr>
          <a:xfrm>
            <a:off x="372946" y="254385"/>
            <a:ext cx="48014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300" u="sng">
                <a:solidFill>
                  <a:srgbClr val="FFFFFF"/>
                </a:solidFill>
              </a:defRPr>
            </a:lvl1pPr>
          </a:lstStyle>
          <a:p>
            <a:pPr/>
            <a:r>
              <a:t>SUBSCRIPTION TABLE: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